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4"/>
  </p:notesMasterIdLst>
  <p:sldIdLst>
    <p:sldId id="338" r:id="rId2"/>
    <p:sldId id="344" r:id="rId3"/>
    <p:sldId id="353" r:id="rId4"/>
    <p:sldId id="381" r:id="rId5"/>
    <p:sldId id="382" r:id="rId6"/>
    <p:sldId id="383" r:id="rId7"/>
    <p:sldId id="354" r:id="rId8"/>
    <p:sldId id="359" r:id="rId9"/>
    <p:sldId id="356" r:id="rId10"/>
    <p:sldId id="375" r:id="rId11"/>
    <p:sldId id="376" r:id="rId12"/>
    <p:sldId id="377" r:id="rId13"/>
    <p:sldId id="378" r:id="rId14"/>
    <p:sldId id="379" r:id="rId15"/>
    <p:sldId id="380" r:id="rId16"/>
    <p:sldId id="358" r:id="rId17"/>
    <p:sldId id="384" r:id="rId18"/>
    <p:sldId id="385" r:id="rId19"/>
    <p:sldId id="389" r:id="rId20"/>
    <p:sldId id="386" r:id="rId21"/>
    <p:sldId id="387" r:id="rId22"/>
    <p:sldId id="308" r:id="rId23"/>
  </p:sldIdLst>
  <p:sldSz cx="9144000" cy="5715000" type="screen16x10"/>
  <p:notesSz cx="6858000" cy="9144000"/>
  <p:defaultTextStyle>
    <a:defPPr>
      <a:defRPr lang="ru-RU"/>
    </a:defPPr>
    <a:lvl1pPr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55600" indent="101600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712788" indent="201613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68388" indent="303213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425575" indent="403225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34A6"/>
    <a:srgbClr val="010B94"/>
    <a:srgbClr val="002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68" autoAdjust="0"/>
    <p:restoredTop sz="94660" autoAdjust="0"/>
  </p:normalViewPr>
  <p:slideViewPr>
    <p:cSldViewPr snapToGrid="0">
      <p:cViewPr>
        <p:scale>
          <a:sx n="98" d="100"/>
          <a:sy n="98" d="100"/>
        </p:scale>
        <p:origin x="-714" y="-2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Актуальность</a:t>
            </a:r>
            <a:r>
              <a:rPr lang="ru-RU" baseline="0"/>
              <a:t> проекта (данные опроса</a:t>
            </a:r>
            <a:r>
              <a:rPr lang="en-US" baseline="0"/>
              <a:t> N - </a:t>
            </a:r>
            <a:r>
              <a:rPr lang="ru-RU" baseline="0"/>
              <a:t>128) 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Актуальность проекта (данные опроса N - 128)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44B-4401-B796-44A01CA68E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44B-4401-B796-44A01CA68E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44B-4401-B796-44A01CA68E55}"/>
              </c:ext>
            </c:extLst>
          </c:dPt>
          <c:cat>
            <c:strRef>
              <c:f>Лист1!$A$2:$A$5</c:f>
              <c:strCache>
                <c:ptCount val="3"/>
                <c:pt idx="0">
                  <c:v>Считают традиционные лекции «неинтересными»</c:v>
                </c:pt>
                <c:pt idx="1">
                  <c:v>Связывают патриотизм с личным вкладом («создал сам, исследовал»)</c:v>
                </c:pt>
                <c:pt idx="2">
                  <c:v>Высокий интерес к созданию виртуальных экскурсий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3"/>
                <c:pt idx="0" formatCode="0%">
                  <c:v>0.68000000000000038</c:v>
                </c:pt>
                <c:pt idx="1">
                  <c:v>0.67200000000000049</c:v>
                </c:pt>
                <c:pt idx="2">
                  <c:v>0.36800000000000022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44B-4401-B796-44A01CA68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.1035803076698746"/>
          <c:y val="0.80828552209868243"/>
          <c:w val="0.81830216535433076"/>
          <c:h val="0.19171447790131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5D414-0EEE-48ED-870C-430F52C42D45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1A3EE-5741-4F0F-90B8-6FECB20BD7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624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ru-RU" smtClean="0"/>
              <a:pPr rtl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92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ru-RU" smtClean="0"/>
              <a:pPr rtl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758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ru-RU" smtClean="0"/>
              <a:pPr rtl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128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ru-RU" smtClean="0"/>
              <a:pPr rtl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16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83D352-1487-4EA3-BCE5-ACEF5304FB43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FEADB-A134-447D-841B-ECB8DD393B6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097036-AC62-4FDC-B663-6BD49F8B1628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C8463-0318-4C1C-AAA7-CA83753791D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E0DE8C-9737-4C55-A940-DECC07D973D5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E033B-C680-486C-9A83-48E8EE889B6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одержимое с 2 столбцами (слайд для сравнения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842" y="2133600"/>
            <a:ext cx="3868340" cy="2872053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29150" y="2133600"/>
            <a:ext cx="3887391" cy="287205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01.03.20ГГ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0" name="Заголовок 9">
            <a:extLst>
              <a:ext uri="{FF2B5EF4-FFF2-40B4-BE49-F238E27FC236}">
                <a16:creationId xmlns=""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1" name="Текст 2">
            <a:extLst>
              <a:ext uri="{FF2B5EF4-FFF2-40B4-BE49-F238E27FC236}">
                <a16:creationId xmlns=""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9841" y="1676400"/>
            <a:ext cx="3868340" cy="441960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1900" b="0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3" name="Текст 4">
            <a:extLst>
              <a:ext uri="{FF2B5EF4-FFF2-40B4-BE49-F238E27FC236}">
                <a16:creationId xmlns=""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26771" y="1676400"/>
            <a:ext cx="3887390" cy="441960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1900" b="0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одержимое с 3 столбц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571500"/>
            <a:ext cx="7886700" cy="11049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9841" y="1676400"/>
            <a:ext cx="2537460" cy="441960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1900" b="0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841" y="2133600"/>
            <a:ext cx="2537460" cy="287205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1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1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1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1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1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303270" y="1676400"/>
            <a:ext cx="2537460" cy="441960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1900" b="0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303270" y="2133600"/>
            <a:ext cx="2537460" cy="287205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1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1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1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1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1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0" name="Текст 4">
            <a:extLst>
              <a:ext uri="{FF2B5EF4-FFF2-40B4-BE49-F238E27FC236}">
                <a16:creationId xmlns=""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76701" y="1676400"/>
            <a:ext cx="2537460" cy="441960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1900" b="0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Объект 5">
            <a:extLst>
              <a:ext uri="{FF2B5EF4-FFF2-40B4-BE49-F238E27FC236}">
                <a16:creationId xmlns=""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976701" y="2133600"/>
            <a:ext cx="2537460" cy="287205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1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1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1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1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1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01.03.20ГГ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312B62-C3E7-4459-AAE8-DA5F7854D129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F0D9EE-81CF-4BE9-9ABE-38277713F5C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81F7-10AB-48C0-899D-C93AEAA002D2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6EB8C-D397-4C83-9CFE-E258534B517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10C5FD-6AE8-43B9-8270-B214E3FB115D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E7CF9-7A65-4AFF-AB48-93D992413D6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2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279262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C722FF-8E82-4746-ABC8-1AAFAA0773E1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12DDE-0873-4F3D-A356-67FAA60D64B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D1285-941B-4FD2-97B4-4FB3B60A95E9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14D85-6AEE-4F41-BD9C-256D3CA537B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4B7FB6-F137-457B-B3CC-370A9734628B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8F30-A4CC-4420-8E9D-0FF0468CD4A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B32C13-D368-49BB-A581-10421813019C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D83EC-3630-4253-8022-244355C0499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F1E136-98A8-447A-8BA2-206476510012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4DEEB-C141-4030-9464-7879659ED11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BD4E34-C2C2-415F-9C8B-6953008629BA}" type="datetimeFigureOut">
              <a:rPr lang="ru-RU" smtClean="0"/>
              <a:pPr>
                <a:defRPr/>
              </a:pPr>
              <a:t>16.06.2026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56405D7-6CCE-483F-91F1-FF5B93E2C27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6" r:id="rId12"/>
    <p:sldLayoutId id="214748368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463" y="527050"/>
            <a:ext cx="3575050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laceHolder 1"/>
          <p:cNvSpPr txBox="1">
            <a:spLocks/>
          </p:cNvSpPr>
          <p:nvPr/>
        </p:nvSpPr>
        <p:spPr>
          <a:xfrm>
            <a:off x="360000" y="1810693"/>
            <a:ext cx="8590362" cy="215674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200" kern="1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ПРИМЕНЕНИЕ ЦИФРОВЫХ ТЕХНОЛОГИЙ ДЛЯ ГРАЖДАНСКО-ПАТРИОТИЧЕСКОГО ВОСПИТАНИЯ УЧАЩЕЙСЯ МОЛОДЕЖИ</a:t>
            </a:r>
            <a:br>
              <a:rPr lang="ru-RU" sz="3200" kern="1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</a:br>
            <a:endParaRPr lang="ru-RU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2"/>
          <p:cNvSpPr txBox="1">
            <a:spLocks/>
          </p:cNvSpPr>
          <p:nvPr/>
        </p:nvSpPr>
        <p:spPr>
          <a:xfrm>
            <a:off x="360000" y="3956681"/>
            <a:ext cx="8446554" cy="137677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Font typeface="Arial" pitchFamily="34" charset="0"/>
              <a:buNone/>
            </a:pPr>
            <a:endParaRPr lang="ru-RU" dirty="0" smtClean="0"/>
          </a:p>
          <a:p>
            <a:pPr indent="0" algn="ctr">
              <a:buFont typeface="Arial" pitchFamily="34" charset="0"/>
              <a:buNone/>
            </a:pPr>
            <a:r>
              <a:rPr lang="ru-RU" sz="2800" dirty="0" smtClean="0"/>
              <a:t>Цифровая трансформация воспитательных практик гражданско-патриотической направленности</a:t>
            </a:r>
          </a:p>
          <a:p>
            <a:pPr indent="0" algn="ctr">
              <a:buFont typeface="Arial" pitchFamily="34" charset="0"/>
              <a:buNone/>
            </a:pPr>
            <a:endParaRPr lang="ru-RU" spc="-1" dirty="0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B49352-2AB0-4ADD-96B9-AB0FAECB5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" y="592781"/>
            <a:ext cx="8183880" cy="876300"/>
          </a:xfrm>
        </p:spPr>
        <p:txBody>
          <a:bodyPr rtlCol="0" anchor="ctr">
            <a:normAutofit/>
          </a:bodyPr>
          <a:lstStyle/>
          <a:p>
            <a:pPr algn="l"/>
            <a:r>
              <a:rPr lang="ru-RU" dirty="0"/>
              <a:t>Педагогика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F49AA98-AED4-4FAD-999C-98B64BB9DF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118" y="1719064"/>
            <a:ext cx="8060725" cy="3657600"/>
          </a:xfrm>
        </p:spPr>
        <p:txBody>
          <a:bodyPr rtlCol="0">
            <a:normAutofit lnSpcReduction="10000"/>
          </a:bodyPr>
          <a:lstStyle/>
          <a:p>
            <a:pPr marL="521208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Ключевые термины: гражданско-патриотическое воспитание, цифровая социализация, воспитательная среда.</a:t>
            </a:r>
          </a:p>
          <a:p>
            <a:pPr marL="521208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Основные теории, авторы: теория воспитания (В.А.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Караковский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Л.И. Новикова), системно-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подход (А.Г.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Асмолов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), концепция формирования гражданской идентичности (А.Н.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Вырщиков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21208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Процессы: проектирование воспитательной среды, интеграция цифровых средств в урочную и внеурочную деятельность.</a:t>
            </a:r>
          </a:p>
          <a:p>
            <a:pPr marL="521208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Схемы: модель взаимодействия «педагог – цифровой контент – молодежь».</a:t>
            </a:r>
          </a:p>
          <a:p>
            <a:pPr marL="521208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Источники: ФГОС общего образования, труды ЮНЕСКО по цифровому гражданству.</a:t>
            </a:r>
          </a:p>
        </p:txBody>
      </p:sp>
      <p:sp>
        <p:nvSpPr>
          <p:cNvPr id="93" name="Date Placeholder 4">
            <a:extLst>
              <a:ext uri="{FF2B5EF4-FFF2-40B4-BE49-F238E27FC236}">
                <a16:creationId xmlns="" xmlns:a16="http://schemas.microsoft.com/office/drawing/2014/main" id="{CE86456F-ED63-D0C6-4F89-7D324580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468"/>
              </a:spcAft>
            </a:pPr>
            <a:endParaRPr lang="ru-RU" noProof="0" dirty="0"/>
          </a:p>
          <a:p>
            <a:pPr>
              <a:spcAft>
                <a:spcPts val="468"/>
              </a:spcAft>
            </a:pPr>
            <a:endParaRPr lang="ru-RU" noProof="0" dirty="0"/>
          </a:p>
        </p:txBody>
      </p:sp>
      <p:sp>
        <p:nvSpPr>
          <p:cNvPr id="94" name="Footer Placeholder 5">
            <a:extLst>
              <a:ext uri="{FF2B5EF4-FFF2-40B4-BE49-F238E27FC236}">
                <a16:creationId xmlns="" xmlns:a16="http://schemas.microsoft.com/office/drawing/2014/main" id="{12904645-FAA2-2EFD-6A28-8A52B488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468"/>
              </a:spcAft>
            </a:pPr>
            <a:endParaRPr lang="ru-RU" noProof="0" dirty="0"/>
          </a:p>
          <a:p>
            <a:pPr>
              <a:spcAft>
                <a:spcPts val="468"/>
              </a:spcAft>
            </a:pPr>
            <a:endParaRPr lang="ru-RU" noProof="0" dirty="0"/>
          </a:p>
        </p:txBody>
      </p:sp>
      <p:sp>
        <p:nvSpPr>
          <p:cNvPr id="95" name="Slide Number Placeholder 6">
            <a:extLst>
              <a:ext uri="{FF2B5EF4-FFF2-40B4-BE49-F238E27FC236}">
                <a16:creationId xmlns="" xmlns:a16="http://schemas.microsoft.com/office/drawing/2014/main" id="{7FF0663B-E6B0-FC5E-7A46-1ECAD1B42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468"/>
              </a:spcAft>
            </a:pPr>
            <a:endParaRPr lang="ru-RU" noProof="0" dirty="0"/>
          </a:p>
          <a:p>
            <a:pPr>
              <a:spcAft>
                <a:spcPts val="468"/>
              </a:spcAft>
            </a:pPr>
            <a:endParaRPr lang="ru-RU" noProof="0" dirty="0"/>
          </a:p>
        </p:txBody>
      </p:sp>
      <p:pic>
        <p:nvPicPr>
          <p:cNvPr id="8" name="Рисунок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264" y="224908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34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pic>
        <p:nvPicPr>
          <p:cNvPr id="10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385" y="299336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30385" y="803365"/>
            <a:ext cx="81112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Ключевые понятия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8791" y="1734116"/>
            <a:ext cx="832641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Гражданско-патриотическое воспитание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это целенаправленный процесс формирования у молодёжи системы ценностей, включающей любовь к Отечеству, ответственность за его судьбу, уважение к историческому и культурному наследию, а также активную гражданскую позицию. В цифровом контексте оно предполагает использование интерактивных форматов (виртуальные экскурсии,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квесты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проектная деятельность) для передачи этих ценностей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Цифровая социализация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процесс усвоения индивидом социальных норм, ценностей и образцов поведения, опосредованный цифровыми технологиями и интернет-средой. Для современной молодёжи цифровая социализация часто становится первичной по сравнению с традиционной (семья, школа). В проекте учитываются особенности восприятия информации «цифровыми аборигенами».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692" y="139848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1897" y="608161"/>
            <a:ext cx="8229600" cy="952500"/>
          </a:xfrm>
        </p:spPr>
        <p:txBody>
          <a:bodyPr/>
          <a:lstStyle/>
          <a:p>
            <a:pPr algn="l"/>
            <a:r>
              <a:rPr lang="ru-RU" dirty="0"/>
              <a:t>Ключевые понятия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half" idx="1"/>
          </p:nvPr>
        </p:nvSpPr>
        <p:spPr>
          <a:xfrm>
            <a:off x="473337" y="1896558"/>
            <a:ext cx="8143538" cy="3143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Воспитательная среда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совокупность условий, возможностей, ресурсов и межличностных взаимодействий, в которых происходит формирование личности. 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проекте воспитательная среда включает не только физическое пространство колледжа, но и цифровую платформу с виртуальными экскурсиями, интерактивными заданиями, а также сетевое сообщество создателей контента.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A7FD409D-82CA-4A05-9EF1-71EEFF942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CDD187DA-D1E6-4203-8426-B028CDC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BD57D52-635E-45A8-AB12-6DAF7831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78518F4-D13C-40F3-9843-13BBC3B8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185" y="532356"/>
            <a:ext cx="7670203" cy="769320"/>
          </a:xfrm>
        </p:spPr>
        <p:txBody>
          <a:bodyPr rtlCol="0">
            <a:noAutofit/>
          </a:bodyPr>
          <a:lstStyle/>
          <a:p>
            <a:pPr algn="l"/>
            <a:r>
              <a:rPr lang="ru-RU" sz="3600" dirty="0"/>
              <a:t>Психология цифровой социализации</a:t>
            </a:r>
          </a:p>
        </p:txBody>
      </p:sp>
      <p:pic>
        <p:nvPicPr>
          <p:cNvPr id="10" name="Рисунок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999" y="161113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34701" y="1734116"/>
            <a:ext cx="79391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Ключевые термины: цифровая идентичность,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медиапривычки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клиповое мышление.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Основные теории, авторы: концепция цифрового поколения (М.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Пренски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), теория социальных когнитивных возможностей (Бандура).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Процессы: восприятие информации в цифровой среде, формирование установок через игровые механики.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Источники: исследования И.В.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Бажиной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Т.В. Лариной по интернет-социализации.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144847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360FCC-0BF5-45B2-9CDD-17A4BA18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7" y="595631"/>
            <a:ext cx="7886700" cy="714380"/>
          </a:xfrm>
        </p:spPr>
        <p:txBody>
          <a:bodyPr rtlCol="0">
            <a:noAutofit/>
          </a:bodyPr>
          <a:lstStyle/>
          <a:p>
            <a:pPr algn="l"/>
            <a:r>
              <a:rPr lang="ru-RU" dirty="0"/>
              <a:t>Ключевые понятия</a:t>
            </a:r>
          </a:p>
        </p:txBody>
      </p:sp>
      <p:sp>
        <p:nvSpPr>
          <p:cNvPr id="9" name="Дата 8">
            <a:extLst>
              <a:ext uri="{FF2B5EF4-FFF2-40B4-BE49-F238E27FC236}">
                <a16:creationId xmlns="" xmlns:a16="http://schemas.microsoft.com/office/drawing/2014/main" id="{72919092-CCE1-4A58-8E2A-540307E14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="" xmlns:a16="http://schemas.microsoft.com/office/drawing/2014/main" id="{43032B0D-C227-4CB9-85CC-4B9B8BF1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11" name="Номер слайда 10">
            <a:extLst>
              <a:ext uri="{FF2B5EF4-FFF2-40B4-BE49-F238E27FC236}">
                <a16:creationId xmlns="" xmlns:a16="http://schemas.microsoft.com/office/drawing/2014/main" id="{5F67B498-D587-4BC1-B0F3-4316C41A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pic>
        <p:nvPicPr>
          <p:cNvPr id="8" name="Рисунок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223" y="267439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30307" y="1346986"/>
            <a:ext cx="831566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Цифровая идентичность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совокупность представлений человека о себе, формирующихся и проявляющихся в цифровой среде (профили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публикации, лайки, комментарии). Для молодёжи цифровая идентичность может быть даже более значимой, чем реальная. В проекте студенты получают возможность строить позитивную цифровую идентичность как «создатели патриотического контента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Медиапривычки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устойчивые паттерны потребления и создания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медиаконтента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(например, привычка смотреть короткие вертикальные видео, читать посты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Telegram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искать информацию через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мемы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Учёт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медиапривычек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критически важен: если экскурсия будет длиться 40 минут с лекторским голосом, её не будут смотреть. Поэтому в проекте используются форматы 360°, клипы,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квесты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интерактивные карты.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26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360FCC-0BF5-45B2-9CDD-17A4BA18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66" y="608160"/>
            <a:ext cx="7886700" cy="780168"/>
          </a:xfrm>
        </p:spPr>
        <p:txBody>
          <a:bodyPr rtlCol="0">
            <a:normAutofit/>
          </a:bodyPr>
          <a:lstStyle/>
          <a:p>
            <a:pPr algn="l"/>
            <a:r>
              <a:rPr lang="ru-RU" dirty="0"/>
              <a:t>Ключевые понятия</a:t>
            </a:r>
          </a:p>
        </p:txBody>
      </p:sp>
      <p:sp>
        <p:nvSpPr>
          <p:cNvPr id="9" name="Дата 8">
            <a:extLst>
              <a:ext uri="{FF2B5EF4-FFF2-40B4-BE49-F238E27FC236}">
                <a16:creationId xmlns="" xmlns:a16="http://schemas.microsoft.com/office/drawing/2014/main" id="{72919092-CCE1-4A58-8E2A-540307E14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="" xmlns:a16="http://schemas.microsoft.com/office/drawing/2014/main" id="{43032B0D-C227-4CB9-85CC-4B9B8BF1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11" name="Номер слайда 10">
            <a:extLst>
              <a:ext uri="{FF2B5EF4-FFF2-40B4-BE49-F238E27FC236}">
                <a16:creationId xmlns="" xmlns:a16="http://schemas.microsoft.com/office/drawing/2014/main" id="{5F67B498-D587-4BC1-B0F3-4316C41A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endParaRPr lang="ru-RU" dirty="0"/>
          </a:p>
          <a:p>
            <a:pPr rtl="0"/>
            <a:endParaRPr lang="ru-RU" dirty="0"/>
          </a:p>
        </p:txBody>
      </p:sp>
      <p:pic>
        <p:nvPicPr>
          <p:cNvPr id="7" name="Рисунок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631" y="139847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98033" y="1626394"/>
            <a:ext cx="8337175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Клиповое мышление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способность воспринимать мир через короткие, яркие, сменяющие друг друга образы, без выстраивания длинных логических цепочек.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Часто критикуется, но на самом деле это адаптация к информационной перегрузке.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воспитательных целях клиповое мышление можно использовать: разбивать сложную историческую информацию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микросюжеты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которые собираются как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пазл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Так и сделано в проекте – каждая экскурсия содержит несколько точек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интерактива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27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 txBox="1">
            <a:spLocks/>
          </p:cNvSpPr>
          <p:nvPr/>
        </p:nvSpPr>
        <p:spPr bwMode="auto">
          <a:xfrm>
            <a:off x="914400" y="1002743"/>
            <a:ext cx="774550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685800" eaLnBrk="1" hangingPunct="1">
              <a:lnSpc>
                <a:spcPct val="90000"/>
              </a:lnSpc>
              <a:defRPr/>
            </a:pPr>
            <a:r>
              <a:rPr lang="ru-RU" altLang="ru-RU" sz="3200" dirty="0">
                <a:latin typeface="+mn-lt"/>
              </a:rPr>
              <a:t>Цифровые технологии в образовании</a:t>
            </a:r>
          </a:p>
          <a:p>
            <a:pPr algn="ctr" defTabSz="685800" eaLnBrk="1" hangingPunct="1">
              <a:lnSpc>
                <a:spcPct val="90000"/>
              </a:lnSpc>
              <a:defRPr/>
            </a:pPr>
            <a:endParaRPr lang="en-US" altLang="ru-RU" sz="3200" dirty="0">
              <a:latin typeface="+mn-lt"/>
            </a:endParaRPr>
          </a:p>
          <a:p>
            <a:pPr algn="ctr" defTabSz="685800" eaLnBrk="1" hangingPunct="1">
              <a:lnSpc>
                <a:spcPct val="90000"/>
              </a:lnSpc>
              <a:defRPr/>
            </a:pPr>
            <a:endParaRPr lang="ru-RU" altLang="ru-RU" sz="3200" dirty="0">
              <a:latin typeface="+mn-lt"/>
            </a:endParaRPr>
          </a:p>
        </p:txBody>
      </p:sp>
      <p:pic>
        <p:nvPicPr>
          <p:cNvPr id="2662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50863"/>
            <a:ext cx="16541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Box 1"/>
          <p:cNvSpPr txBox="1">
            <a:spLocks noChangeArrowheads="1"/>
          </p:cNvSpPr>
          <p:nvPr/>
        </p:nvSpPr>
        <p:spPr bwMode="auto">
          <a:xfrm>
            <a:off x="549836" y="1936995"/>
            <a:ext cx="753903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Ключевые термины: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геймификация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, AR/VR, чат-боты, интеллектуальные системы.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Основные теории, авторы: теория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аффордансов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Гибсон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), дизайн цифровых обучающих сред (Т. Андерсон).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Процессы: разработка интерактивного контента, адаптивная обратная связь.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Источники: журналы «Цифровое образование», «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EdTech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Review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57" y="938870"/>
            <a:ext cx="8229600" cy="952500"/>
          </a:xfrm>
        </p:spPr>
        <p:txBody>
          <a:bodyPr/>
          <a:lstStyle/>
          <a:p>
            <a:pPr algn="l"/>
            <a:r>
              <a:rPr lang="ru-RU" dirty="0"/>
              <a:t>Ключевые понятия</a:t>
            </a:r>
          </a:p>
        </p:txBody>
      </p:sp>
      <p:pic>
        <p:nvPicPr>
          <p:cNvPr id="3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50863"/>
            <a:ext cx="16541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55003" y="1830324"/>
            <a:ext cx="826187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Геймификация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- применение игровых элементов (очки, уровни, рейтинги, сюжет,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квесты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 в неигровых контекстах для повышения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вовлечённости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проекте экскурсии содержат игровые механики: например, чтобы перейти к следующему объекту, нужно ответить на исторический вопрос или собрать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пазл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AR/VR</a:t>
            </a:r>
          </a:p>
          <a:p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Augmented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Reality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(AR)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дополненная реальность: наложение цифровой информации на реальный мир через экран смартфона (например, навести телефон на памятник и увидеть его историческую реконструкцию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Virtual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Reality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(VR)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полное погружение в цифровую среду с помощью шлема. В проекте используется 360°-видео – это лёгкая форма VR, доступная через обычный браузер или смартфон.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56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927" y="938870"/>
            <a:ext cx="8229600" cy="952500"/>
          </a:xfrm>
        </p:spPr>
        <p:txBody>
          <a:bodyPr/>
          <a:lstStyle/>
          <a:p>
            <a:pPr algn="l"/>
            <a:r>
              <a:rPr lang="ru-RU" dirty="0"/>
              <a:t>Ключевые понятия</a:t>
            </a:r>
          </a:p>
        </p:txBody>
      </p:sp>
      <p:pic>
        <p:nvPicPr>
          <p:cNvPr id="3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50863"/>
            <a:ext cx="16541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19549" y="2024281"/>
            <a:ext cx="827263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Чат-боты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Программы, имитирующие разговор с человеком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мессенджере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проекте может быть создан бот в МАКС, который высылает фрагменты экскурсии, даёт подсказки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квесте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собирает обратную связь.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Интеллектуальные системы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Системы, использующие алгоритмы машинного обучения для адаптации контента под пользователя. В перспективе такие системы могли бы рекомендовать пользователю экскурсии на основе его интересов и предыдущих просмотров.</a:t>
            </a:r>
          </a:p>
        </p:txBody>
      </p:sp>
    </p:spTree>
    <p:extLst>
      <p:ext uri="{BB962C8B-B14F-4D97-AF65-F5344CB8AC3E}">
        <p14:creationId xmlns:p14="http://schemas.microsoft.com/office/powerpoint/2010/main" val="157196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306" y="1048646"/>
            <a:ext cx="8229600" cy="9525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Методы исследования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546387"/>
              </p:ext>
            </p:extLst>
          </p:nvPr>
        </p:nvGraphicFramePr>
        <p:xfrm>
          <a:off x="424927" y="2237946"/>
          <a:ext cx="8229600" cy="3282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Метод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Плюсы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Минусы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Анкетирование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Быстрый сбор данных от большой аудитории, возможность количественного анализа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Поверхностность ответов, риск социально желаемых ответов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Интервью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Глубокое понимание мотивов и установок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Трудоемкость, малая выборка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Контент-анализ цифровых следов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Объективность, изучение реального поведения в цифровой среде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Сложность интерпретации, этические риски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Педагогический эксперимент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Проверка эффективности конкретных цифровых форм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Длительность, зависимость от внешних факторов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Фокус-группы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Выявление коллективных представлений и интерактивных реакций</a:t>
                      </a:r>
                      <a:endParaRPr lang="ru-RU" sz="11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Влияние модератора, сложность обобщения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4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50863"/>
            <a:ext cx="16541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51822" y="1724666"/>
            <a:ext cx="82080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 algn="ctr" defTabSz="914400" eaLnBrk="1" fontAlgn="auto" hangingPunct="1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ru-RU" sz="2000" b="1" dirty="0">
                <a:solidFill>
                  <a:srgbClr val="000000"/>
                </a:solidFill>
                <a:latin typeface="Arial"/>
              </a:rPr>
              <a:t>Существующие методы, их плюсы и минусы</a:t>
            </a:r>
            <a:endParaRPr lang="ru-RU" sz="2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564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 txBox="1">
            <a:spLocks/>
          </p:cNvSpPr>
          <p:nvPr/>
        </p:nvSpPr>
        <p:spPr bwMode="auto">
          <a:xfrm>
            <a:off x="902181" y="1033463"/>
            <a:ext cx="7542572" cy="296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685800" eaLnBrk="1" hangingPunct="1">
              <a:lnSpc>
                <a:spcPct val="120000"/>
              </a:lnSpc>
            </a:pPr>
            <a:endParaRPr lang="ru-RU" altLang="ru-RU" sz="1800" dirty="0" smtClean="0">
              <a:latin typeface="PT Sans" pitchFamily="34" charset="-52"/>
            </a:endParaRPr>
          </a:p>
          <a:p>
            <a:pPr defTabSz="685800" eaLnBrk="1" hangingPunct="1">
              <a:lnSpc>
                <a:spcPct val="120000"/>
              </a:lnSpc>
            </a:pPr>
            <a:endParaRPr lang="ru-RU" altLang="ru-RU" sz="1800" dirty="0">
              <a:latin typeface="PT Sans" pitchFamily="34" charset="-52"/>
            </a:endParaRPr>
          </a:p>
          <a:p>
            <a:pPr defTabSz="685800" eaLnBrk="1" hangingPunct="1">
              <a:lnSpc>
                <a:spcPct val="120000"/>
              </a:lnSpc>
            </a:pPr>
            <a:endParaRPr lang="ru-RU" altLang="ru-RU" sz="1800" dirty="0" smtClean="0">
              <a:latin typeface="PT Sans" pitchFamily="34" charset="-52"/>
            </a:endParaRPr>
          </a:p>
          <a:p>
            <a:pPr defTabSz="685800" eaLnBrk="1" hangingPunct="1">
              <a:lnSpc>
                <a:spcPct val="120000"/>
              </a:lnSpc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Члены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команды и их функции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defTabSz="685800" eaLnBrk="1" hangingPunct="1">
              <a:lnSpc>
                <a:spcPct val="120000"/>
              </a:lnSpc>
            </a:pP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Иванова Юлия –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систематизация и обобщение полученной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информации, подготовка теоретической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части проекта</a:t>
            </a:r>
            <a:endParaRPr lang="en-US" altLang="ru-RU" sz="2000" dirty="0">
              <a:latin typeface="Times New Roman" pitchFamily="18" charset="0"/>
              <a:cs typeface="Times New Roman" pitchFamily="18" charset="0"/>
            </a:endParaRPr>
          </a:p>
          <a:p>
            <a:pPr defTabSz="685800" eaLnBrk="1" hangingPunct="1">
              <a:lnSpc>
                <a:spcPct val="120000"/>
              </a:lnSpc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Зайцева Светлана –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подготовка теоретической части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проекта, создание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презентации</a:t>
            </a:r>
            <a:endParaRPr lang="en-US" altLang="ru-RU" sz="2000" dirty="0">
              <a:latin typeface="Times New Roman" pitchFamily="18" charset="0"/>
              <a:cs typeface="Times New Roman" pitchFamily="18" charset="0"/>
            </a:endParaRPr>
          </a:p>
          <a:p>
            <a:pPr defTabSz="685800" eaLnBrk="1" hangingPunct="1">
              <a:lnSpc>
                <a:spcPct val="120000"/>
              </a:lnSpc>
            </a:pPr>
            <a:endParaRPr lang="en-US" altLang="ru-RU" sz="2000" dirty="0">
              <a:latin typeface="Times New Roman" pitchFamily="18" charset="0"/>
              <a:cs typeface="Times New Roman" pitchFamily="18" charset="0"/>
            </a:endParaRPr>
          </a:p>
          <a:p>
            <a:pPr defTabSz="685800" eaLnBrk="1" hangingPunct="1">
              <a:lnSpc>
                <a:spcPct val="120000"/>
              </a:lnSpc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Наставник: Петряков Петр Анатольевич</a:t>
            </a:r>
          </a:p>
          <a:p>
            <a:pPr defTabSz="685800" eaLnBrk="1" hangingPunct="1">
              <a:lnSpc>
                <a:spcPct val="120000"/>
              </a:lnSpc>
            </a:pPr>
            <a:endParaRPr lang="ru-RU" altLang="ru-RU" sz="1800" dirty="0">
              <a:latin typeface="PT Sans" pitchFamily="34" charset="-52"/>
            </a:endParaRPr>
          </a:p>
          <a:p>
            <a:pPr defTabSz="685800" eaLnBrk="1" hangingPunct="1">
              <a:lnSpc>
                <a:spcPct val="120000"/>
              </a:lnSpc>
            </a:pPr>
            <a:endParaRPr lang="ru-RU" altLang="ru-RU" sz="1800" dirty="0">
              <a:latin typeface="PT Sans" pitchFamily="34" charset="-52"/>
            </a:endParaRPr>
          </a:p>
        </p:txBody>
      </p:sp>
      <p:pic>
        <p:nvPicPr>
          <p:cNvPr id="20483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565150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7807" y="1118506"/>
            <a:ext cx="8229600" cy="9525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Методы исследования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50863"/>
            <a:ext cx="16541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11973" y="1743710"/>
            <a:ext cx="83264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1671" y="1850997"/>
            <a:ext cx="820808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Обоснование выбранного метода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данного проекта выбран смешанный дизайн: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Анкетирование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учащихся (n –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128)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для выявления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медиапредпочтений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уровня патриотических установок и запроса на цифровые форматы.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Качественный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контент-анализ существующих цифровых решений (патриотические сообщества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мобильные приложения, онлайн-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квесты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 – для оценки их вовлекающего потенциала.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Формирующий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эксперимент – апробация разработанных цифровых форм (например, интерактивный исторический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или чат-бот) в одной студенческой/школьной группе с последующей диагностикой сдвигов.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Выбор обусловлен необходимостью одновременно измерить текущую ситуацию, выявить лучшие практики и проверить эффективность нового продукта.</a:t>
            </a:r>
          </a:p>
        </p:txBody>
      </p:sp>
    </p:spTree>
    <p:extLst>
      <p:ext uri="{BB962C8B-B14F-4D97-AF65-F5344CB8AC3E}">
        <p14:creationId xmlns:p14="http://schemas.microsoft.com/office/powerpoint/2010/main" val="127372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785019"/>
            <a:ext cx="8229600" cy="952500"/>
          </a:xfrm>
        </p:spPr>
        <p:txBody>
          <a:bodyPr/>
          <a:lstStyle/>
          <a:p>
            <a:pPr algn="l"/>
            <a:r>
              <a:rPr lang="ru-RU" dirty="0"/>
              <a:t>Новизна исследования</a:t>
            </a:r>
          </a:p>
        </p:txBody>
      </p:sp>
      <p:pic>
        <p:nvPicPr>
          <p:cNvPr id="3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50863"/>
            <a:ext cx="16541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94852" y="2380447"/>
            <a:ext cx="82833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Впервые предложен системный пакет цифровых способов воспитания, учитывающий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медиапривычки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российской молодежи 14–25 лет и проверенный в реальной образовательной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180769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3175" y="2151063"/>
            <a:ext cx="3976688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5343525"/>
            <a:ext cx="9144000" cy="37147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 txBox="1">
            <a:spLocks/>
          </p:cNvSpPr>
          <p:nvPr/>
        </p:nvSpPr>
        <p:spPr bwMode="auto">
          <a:xfrm>
            <a:off x="450850" y="1033464"/>
            <a:ext cx="8096802" cy="89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685800" eaLnBrk="1" hangingPunct="1">
              <a:lnSpc>
                <a:spcPct val="90000"/>
              </a:lnSpc>
              <a:defRPr/>
            </a:pPr>
            <a:r>
              <a:rPr lang="ru-RU" altLang="ru-RU" sz="4000" dirty="0">
                <a:latin typeface="+mn-lt"/>
              </a:rPr>
              <a:t>Проблема, которую решает проект</a:t>
            </a:r>
          </a:p>
        </p:txBody>
      </p:sp>
      <p:pic>
        <p:nvPicPr>
          <p:cNvPr id="21507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565150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365758" y="1805156"/>
            <a:ext cx="8181893" cy="3391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Современная молодежь в основном социализируется в цифровой среде, однако существующие формы гражданско-патриотического воспитания часто не соответствуют ее интересам и </a:t>
            </a:r>
            <a:r>
              <a:rPr lang="ru-RU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медиапривычкам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В результате снижается уровень осознанного патриотизма, гражданской активности и критического восприятия информации, а цифровое пространство нередко становится источником искаженных ценностей и деструктивных установок. При этом потенциал цифровых технологий для формирования гражданско-патриотических ценностей используется недостаточно системно.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just" defTabSz="712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170" y="799306"/>
            <a:ext cx="8229600" cy="952500"/>
          </a:xfrm>
        </p:spPr>
        <p:txBody>
          <a:bodyPr/>
          <a:lstStyle/>
          <a:p>
            <a:pPr algn="l"/>
            <a:r>
              <a:rPr lang="ru-RU" dirty="0"/>
              <a:t>Актуальность проекта</a:t>
            </a:r>
          </a:p>
        </p:txBody>
      </p:sp>
      <p:pic>
        <p:nvPicPr>
          <p:cNvPr id="3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565150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84092947"/>
              </p:ext>
            </p:extLst>
          </p:nvPr>
        </p:nvGraphicFramePr>
        <p:xfrm>
          <a:off x="309103" y="1690918"/>
          <a:ext cx="5486400" cy="379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19991" y="2439684"/>
            <a:ext cx="3643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Студенты хотят создавать, а не слушать. Проект даёт им инструменты и роль авторов.</a:t>
            </a:r>
          </a:p>
        </p:txBody>
      </p:sp>
    </p:spTree>
    <p:extLst>
      <p:ext uri="{BB962C8B-B14F-4D97-AF65-F5344CB8AC3E}">
        <p14:creationId xmlns:p14="http://schemas.microsoft.com/office/powerpoint/2010/main" val="175131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4852" y="1033463"/>
            <a:ext cx="8229600" cy="952500"/>
          </a:xfrm>
        </p:spPr>
        <p:txBody>
          <a:bodyPr/>
          <a:lstStyle/>
          <a:p>
            <a:pPr algn="l"/>
            <a:r>
              <a:rPr lang="ru-RU" dirty="0"/>
              <a:t>Актуальность проекта</a:t>
            </a:r>
          </a:p>
        </p:txBody>
      </p:sp>
      <p:pic>
        <p:nvPicPr>
          <p:cNvPr id="3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565150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74551" y="2088538"/>
            <a:ext cx="767020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Обоснование:</a:t>
            </a: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- Рост времени пребывания молодежи в цифровой среде.</a:t>
            </a: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- Недостаточная эффективность традиционных форм патриотического воспитания.</a:t>
            </a: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- Наличие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государственного заказа на цифровую трансформацию воспитания (нацпроекты «Образование», «Цифровая экономика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»).</a:t>
            </a: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Необходимость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противодействия деструктивному контенту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85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760" y="984121"/>
            <a:ext cx="8229600" cy="952500"/>
          </a:xfrm>
        </p:spPr>
        <p:txBody>
          <a:bodyPr/>
          <a:lstStyle/>
          <a:p>
            <a:pPr algn="l"/>
            <a:r>
              <a:rPr lang="ru-RU" dirty="0"/>
              <a:t>Актуальность проекта</a:t>
            </a:r>
          </a:p>
        </p:txBody>
      </p:sp>
      <p:pic>
        <p:nvPicPr>
          <p:cNvPr id="3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565150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59398" y="1936621"/>
            <a:ext cx="80359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Количество статей – более 800 в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eLibrary</a:t>
            </a:r>
            <a:r>
              <a:rPr lang="ru-RU" dirty="0">
                <a:latin typeface="Arial" pitchFamily="34" charset="0"/>
                <a:cs typeface="Arial" pitchFamily="34" charset="0"/>
              </a:rPr>
              <a:t>, 1200 в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Scholar</a:t>
            </a:r>
            <a:r>
              <a:rPr lang="ru-RU" dirty="0">
                <a:latin typeface="Arial" pitchFamily="34" charset="0"/>
                <a:cs typeface="Arial" pitchFamily="34" charset="0"/>
              </a:rPr>
              <a:t> по запросу «цифровое патриотическое воспитание».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Научные школы – Институт изучения детства, семьи и воспитания РАО; школа цифровой педагогики МПГУ; НИУ ВШЭ (цифровая социализация).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Исследовательские центры – Лаборатория цифровой педагогики РАО, Центр социализации и персонализации образования РГГУ.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Национальные приоритеты – «Цифровая экономика», «Молодежь России», «Патриотическое воспитание граждан РФ».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Анализ рынка исследований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Большинство работ фокусируются на дистанционном обучении или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кибербезопасности</a:t>
            </a:r>
            <a:r>
              <a:rPr lang="ru-RU" dirty="0">
                <a:latin typeface="Arial" pitchFamily="34" charset="0"/>
                <a:cs typeface="Arial" pitchFamily="34" charset="0"/>
              </a:rPr>
              <a:t>. Комплексных моделей цифрового гражданско-патриотического воспитания с учетом интерактивных форматов (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геймификация</a:t>
            </a:r>
            <a:r>
              <a:rPr lang="ru-RU" dirty="0">
                <a:latin typeface="Arial" pitchFamily="34" charset="0"/>
                <a:cs typeface="Arial" pitchFamily="34" charset="0"/>
              </a:rPr>
              <a:t>, ИИ, AR/VR) недостаточно.</a:t>
            </a:r>
          </a:p>
        </p:txBody>
      </p:sp>
    </p:spTree>
    <p:extLst>
      <p:ext uri="{BB962C8B-B14F-4D97-AF65-F5344CB8AC3E}">
        <p14:creationId xmlns:p14="http://schemas.microsoft.com/office/powerpoint/2010/main" val="179393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 txBox="1">
            <a:spLocks/>
          </p:cNvSpPr>
          <p:nvPr/>
        </p:nvSpPr>
        <p:spPr bwMode="auto">
          <a:xfrm>
            <a:off x="720761" y="1062038"/>
            <a:ext cx="8231151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685800" eaLnBrk="1" hangingPunct="1">
              <a:lnSpc>
                <a:spcPct val="90000"/>
              </a:lnSpc>
              <a:defRPr/>
            </a:pPr>
            <a:r>
              <a:rPr lang="ru-RU" altLang="ru-RU" sz="4000" dirty="0">
                <a:latin typeface="+mn-lt"/>
              </a:rPr>
              <a:t>Целевая аудитория</a:t>
            </a:r>
            <a:endParaRPr lang="ru-RU" altLang="ru-RU" sz="4000" dirty="0">
              <a:latin typeface="+mn-lt"/>
              <a:cs typeface="Arial" panose="020B0604020202020204" pitchFamily="34" charset="0"/>
            </a:endParaRPr>
          </a:p>
          <a:p>
            <a:pPr defTabSz="685800" eaLnBrk="1" hangingPunct="1">
              <a:lnSpc>
                <a:spcPct val="90000"/>
              </a:lnSpc>
              <a:defRPr/>
            </a:pPr>
            <a:endParaRPr lang="ru-RU" altLang="ru-RU" sz="4000" dirty="0">
              <a:latin typeface="+mn-lt"/>
            </a:endParaRPr>
          </a:p>
        </p:txBody>
      </p:sp>
      <p:pic>
        <p:nvPicPr>
          <p:cNvPr id="22531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565150"/>
            <a:ext cx="16541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17"/>
          <p:cNvSpPr txBox="1">
            <a:spLocks noChangeArrowheads="1"/>
          </p:cNvSpPr>
          <p:nvPr/>
        </p:nvSpPr>
        <p:spPr bwMode="auto">
          <a:xfrm>
            <a:off x="602428" y="1709738"/>
            <a:ext cx="822566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Учащаяся молодежь 14–25 лет (школьники, студенты колледжей и вузов).</a:t>
            </a:r>
          </a:p>
          <a:p>
            <a:pPr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Педагоги, классные руководители, советники по воспитанию.</a:t>
            </a:r>
          </a:p>
          <a:p>
            <a:pPr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Разработчики образовательного контента, методисты.</a:t>
            </a:r>
          </a:p>
          <a:p>
            <a:pPr eaLnBrk="1" hangingPunct="1"/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Портрет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потребителя</a:t>
            </a:r>
          </a:p>
          <a:p>
            <a:pPr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Молодой человек, активно использующий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соцсети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, клиповое мышление, предпочитающий интерактивный и визуальный контент, критично относящийся к формальным лекциям.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4852" y="559398"/>
            <a:ext cx="7678124" cy="11049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Цель и гипотеза проекта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409" y="1688951"/>
            <a:ext cx="8706679" cy="3773623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Цель: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Разработать различные способы гражданско-патриотического воспитания современной молодежи на основе применения цифровых технологий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Гипотеза: </a:t>
            </a:r>
            <a:r>
              <a:rPr lang="ru-RU" sz="20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Применение цифровых </a:t>
            </a:r>
            <a:r>
              <a:rPr lang="ru-RU" sz="20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технологий </a:t>
            </a:r>
            <a:r>
              <a:rPr lang="ru-RU" sz="20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(интерактивные курсы, чат-боты, AR-</a:t>
            </a:r>
            <a:r>
              <a:rPr lang="ru-RU" sz="20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квесты</a:t>
            </a:r>
            <a:r>
              <a:rPr lang="ru-RU" sz="20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геймифицированные</a:t>
            </a:r>
            <a:r>
              <a:rPr lang="ru-RU" sz="20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тесты, виртуальные экскурсии) повышает уровень гражданско-патриотических ценностей у учащейся молодежи по сравнению с традиционными формами воспитания.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ru-RU" dirty="0"/>
          </a:p>
        </p:txBody>
      </p:sp>
      <p:pic>
        <p:nvPicPr>
          <p:cNvPr id="4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809" y="232811"/>
            <a:ext cx="16541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230" y="458581"/>
            <a:ext cx="165258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31520" y="928481"/>
            <a:ext cx="7853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ПРОДУКТ ПРОЕКТА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31519" y="1841838"/>
            <a:ext cx="785308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Пакет цифровых воспитательных решений: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Программа внеурочной деятельности с цифровыми модулями.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Методические рекомендации для педагогов.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Прототип веб-платформы /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Telegram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-бота с контентом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аиртуальные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экскурсии, интерактивные викторины, исторические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квесты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деловые игры).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Диагностический инструментарий для оценки результативности.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7081</TotalTime>
  <Words>1291</Words>
  <Application>Microsoft Office PowerPoint</Application>
  <PresentationFormat>Экран (16:10)</PresentationFormat>
  <Paragraphs>138</Paragraphs>
  <Slides>22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Презентация PowerPoint</vt:lpstr>
      <vt:lpstr>Презентация PowerPoint</vt:lpstr>
      <vt:lpstr>Актуальность проекта</vt:lpstr>
      <vt:lpstr>Актуальность проекта</vt:lpstr>
      <vt:lpstr>Актуальность проекта</vt:lpstr>
      <vt:lpstr>Презентация PowerPoint</vt:lpstr>
      <vt:lpstr>Цель и гипотеза проекта</vt:lpstr>
      <vt:lpstr>Презентация PowerPoint</vt:lpstr>
      <vt:lpstr>Педагогика</vt:lpstr>
      <vt:lpstr>Презентация PowerPoint</vt:lpstr>
      <vt:lpstr>Ключевые понятия</vt:lpstr>
      <vt:lpstr>Психология цифровой социализации</vt:lpstr>
      <vt:lpstr>Ключевые понятия</vt:lpstr>
      <vt:lpstr>Ключевые понятия</vt:lpstr>
      <vt:lpstr>Презентация PowerPoint</vt:lpstr>
      <vt:lpstr>Ключевые понятия</vt:lpstr>
      <vt:lpstr>Ключевые понятия</vt:lpstr>
      <vt:lpstr>Методы исследования </vt:lpstr>
      <vt:lpstr>Методы исследования </vt:lpstr>
      <vt:lpstr>Новизна исследования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Nurguyana</dc:creator>
  <cp:lastModifiedBy>Lenovo</cp:lastModifiedBy>
  <cp:revision>450</cp:revision>
  <dcterms:created xsi:type="dcterms:W3CDTF">2018-11-30T11:29:18Z</dcterms:created>
  <dcterms:modified xsi:type="dcterms:W3CDTF">2026-06-16T16:43:14Z</dcterms:modified>
</cp:coreProperties>
</file>